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64" r:id="rId3"/>
    <p:sldId id="257" r:id="rId4"/>
    <p:sldId id="259" r:id="rId5"/>
    <p:sldId id="258" r:id="rId6"/>
    <p:sldId id="260" r:id="rId7"/>
    <p:sldId id="261" r:id="rId8"/>
    <p:sldId id="262"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2" autoAdjust="0"/>
    <p:restoredTop sz="94660"/>
  </p:normalViewPr>
  <p:slideViewPr>
    <p:cSldViewPr snapToGrid="0">
      <p:cViewPr varScale="1">
        <p:scale>
          <a:sx n="74" d="100"/>
          <a:sy n="74" d="100"/>
        </p:scale>
        <p:origin x="4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BDE9FBBC-D80F-4C7D-8C68-A6A56B704C4E}" type="datetimeFigureOut">
              <a:rPr lang="en-US" smtClean="0"/>
              <a:t>11/10/2016</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6621BD7B-5EFD-4EFF-A2E6-678F5765B355}" type="slidenum">
              <a:rPr lang="en-US" smtClean="0"/>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56766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E9FBBC-D80F-4C7D-8C68-A6A56B704C4E}" type="datetimeFigureOut">
              <a:rPr lang="en-US" smtClean="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21BD7B-5EFD-4EFF-A2E6-678F5765B355}" type="slidenum">
              <a:rPr lang="en-US" smtClean="0"/>
              <a:t>‹#›</a:t>
            </a:fld>
            <a:endParaRPr lang="en-US" dirty="0"/>
          </a:p>
        </p:txBody>
      </p:sp>
    </p:spTree>
    <p:extLst>
      <p:ext uri="{BB962C8B-B14F-4D97-AF65-F5344CB8AC3E}">
        <p14:creationId xmlns:p14="http://schemas.microsoft.com/office/powerpoint/2010/main" val="1353485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BDE9FBBC-D80F-4C7D-8C68-A6A56B704C4E}" type="datetimeFigureOut">
              <a:rPr lang="en-US" smtClean="0"/>
              <a:t>11/10/2016</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6621BD7B-5EFD-4EFF-A2E6-678F5765B355}" type="slidenum">
              <a:rPr lang="en-US" smtClean="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031079"/>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E9FBBC-D80F-4C7D-8C68-A6A56B704C4E}" type="datetimeFigureOut">
              <a:rPr lang="en-US" smtClean="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21BD7B-5EFD-4EFF-A2E6-678F5765B355}" type="slidenum">
              <a:rPr lang="en-US" smtClean="0"/>
              <a:t>‹#›</a:t>
            </a:fld>
            <a:endParaRPr lang="en-US" dirty="0"/>
          </a:p>
        </p:txBody>
      </p:sp>
    </p:spTree>
    <p:extLst>
      <p:ext uri="{BB962C8B-B14F-4D97-AF65-F5344CB8AC3E}">
        <p14:creationId xmlns:p14="http://schemas.microsoft.com/office/powerpoint/2010/main" val="215548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BDE9FBBC-D80F-4C7D-8C68-A6A56B704C4E}" type="datetimeFigureOut">
              <a:rPr lang="en-US" smtClean="0"/>
              <a:t>11/10/2016</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6621BD7B-5EFD-4EFF-A2E6-678F5765B355}" type="slidenum">
              <a:rPr lang="en-US" smtClean="0"/>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422977"/>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E9FBBC-D80F-4C7D-8C68-A6A56B704C4E}" type="datetimeFigureOut">
              <a:rPr lang="en-US" smtClean="0"/>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21BD7B-5EFD-4EFF-A2E6-678F5765B355}" type="slidenum">
              <a:rPr lang="en-US" smtClean="0"/>
              <a:t>‹#›</a:t>
            </a:fld>
            <a:endParaRPr lang="en-US" dirty="0"/>
          </a:p>
        </p:txBody>
      </p:sp>
    </p:spTree>
    <p:extLst>
      <p:ext uri="{BB962C8B-B14F-4D97-AF65-F5344CB8AC3E}">
        <p14:creationId xmlns:p14="http://schemas.microsoft.com/office/powerpoint/2010/main" val="324405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E9FBBC-D80F-4C7D-8C68-A6A56B704C4E}" type="datetimeFigureOut">
              <a:rPr lang="en-US" smtClean="0"/>
              <a:t>11/10/2016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21BD7B-5EFD-4EFF-A2E6-678F5765B355}" type="slidenum">
              <a:rPr lang="en-US" smtClean="0"/>
              <a:t>‹#›</a:t>
            </a:fld>
            <a:endParaRPr lang="en-US" dirty="0"/>
          </a:p>
        </p:txBody>
      </p:sp>
    </p:spTree>
    <p:extLst>
      <p:ext uri="{BB962C8B-B14F-4D97-AF65-F5344CB8AC3E}">
        <p14:creationId xmlns:p14="http://schemas.microsoft.com/office/powerpoint/2010/main" val="417221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E9FBBC-D80F-4C7D-8C68-A6A56B704C4E}" type="datetimeFigureOut">
              <a:rPr lang="en-US" smtClean="0"/>
              <a:t>11/10/2016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21BD7B-5EFD-4EFF-A2E6-678F5765B355}" type="slidenum">
              <a:rPr lang="en-US" smtClean="0"/>
              <a:t>‹#›</a:t>
            </a:fld>
            <a:endParaRPr lang="en-US" dirty="0"/>
          </a:p>
        </p:txBody>
      </p:sp>
    </p:spTree>
    <p:extLst>
      <p:ext uri="{BB962C8B-B14F-4D97-AF65-F5344CB8AC3E}">
        <p14:creationId xmlns:p14="http://schemas.microsoft.com/office/powerpoint/2010/main" val="59532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9FBBC-D80F-4C7D-8C68-A6A56B704C4E}" type="datetimeFigureOut">
              <a:rPr lang="en-US" smtClean="0"/>
              <a:t>11/10/2016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21BD7B-5EFD-4EFF-A2E6-678F5765B355}" type="slidenum">
              <a:rPr lang="en-US" smtClean="0"/>
              <a:t>‹#›</a:t>
            </a:fld>
            <a:endParaRPr lang="en-US" dirty="0"/>
          </a:p>
        </p:txBody>
      </p:sp>
    </p:spTree>
    <p:extLst>
      <p:ext uri="{BB962C8B-B14F-4D97-AF65-F5344CB8AC3E}">
        <p14:creationId xmlns:p14="http://schemas.microsoft.com/office/powerpoint/2010/main" val="81614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9FBBC-D80F-4C7D-8C68-A6A56B704C4E}" type="datetimeFigureOut">
              <a:rPr lang="en-US" smtClean="0"/>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21BD7B-5EFD-4EFF-A2E6-678F5765B355}" type="slidenum">
              <a:rPr lang="en-US" smtClean="0"/>
              <a:t>‹#›</a:t>
            </a:fld>
            <a:endParaRPr lang="en-US" dirty="0"/>
          </a:p>
        </p:txBody>
      </p:sp>
    </p:spTree>
    <p:extLst>
      <p:ext uri="{BB962C8B-B14F-4D97-AF65-F5344CB8AC3E}">
        <p14:creationId xmlns:p14="http://schemas.microsoft.com/office/powerpoint/2010/main" val="318614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9FBBC-D80F-4C7D-8C68-A6A56B704C4E}" type="datetimeFigureOut">
              <a:rPr lang="en-US" smtClean="0"/>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21BD7B-5EFD-4EFF-A2E6-678F5765B355}" type="slidenum">
              <a:rPr lang="en-US" smtClean="0"/>
              <a:t>‹#›</a:t>
            </a:fld>
            <a:endParaRPr lang="en-US" dirty="0"/>
          </a:p>
        </p:txBody>
      </p:sp>
    </p:spTree>
    <p:extLst>
      <p:ext uri="{BB962C8B-B14F-4D97-AF65-F5344CB8AC3E}">
        <p14:creationId xmlns:p14="http://schemas.microsoft.com/office/powerpoint/2010/main" val="404044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BDE9FBBC-D80F-4C7D-8C68-A6A56B704C4E}" type="datetimeFigureOut">
              <a:rPr lang="en-US" smtClean="0"/>
              <a:t>11/10/2016</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6621BD7B-5EFD-4EFF-A2E6-678F5765B355}" type="slidenum">
              <a:rPr lang="en-US" smtClean="0"/>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49210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3" y="1143293"/>
            <a:ext cx="8537096" cy="4268965"/>
          </a:xfrm>
        </p:spPr>
        <p:txBody>
          <a:bodyPr/>
          <a:lstStyle/>
          <a:p>
            <a:r>
              <a:rPr lang="en-US" dirty="0" smtClean="0"/>
              <a:t>Paraphrasing &amp; PRINT SOURCES</a:t>
            </a:r>
            <a:endParaRPr lang="en-US" dirty="0"/>
          </a:p>
        </p:txBody>
      </p:sp>
      <p:sp>
        <p:nvSpPr>
          <p:cNvPr id="3" name="Subtitle 2"/>
          <p:cNvSpPr>
            <a:spLocks noGrp="1"/>
          </p:cNvSpPr>
          <p:nvPr>
            <p:ph type="subTitle" idx="1"/>
          </p:nvPr>
        </p:nvSpPr>
        <p:spPr>
          <a:xfrm>
            <a:off x="1088913" y="4189229"/>
            <a:ext cx="7544723" cy="1445452"/>
          </a:xfrm>
        </p:spPr>
        <p:txBody>
          <a:bodyPr/>
          <a:lstStyle/>
          <a:p>
            <a:r>
              <a:rPr lang="en-US" dirty="0" smtClean="0"/>
              <a:t>5</a:t>
            </a:r>
            <a:r>
              <a:rPr lang="en-US" baseline="30000" dirty="0" smtClean="0"/>
              <a:t>th</a:t>
            </a:r>
            <a:r>
              <a:rPr lang="en-US" dirty="0" smtClean="0"/>
              <a:t> Grade Research Project</a:t>
            </a:r>
            <a:endParaRPr lang="en-US" dirty="0"/>
          </a:p>
        </p:txBody>
      </p:sp>
    </p:spTree>
    <p:extLst>
      <p:ext uri="{BB962C8B-B14F-4D97-AF65-F5344CB8AC3E}">
        <p14:creationId xmlns:p14="http://schemas.microsoft.com/office/powerpoint/2010/main" val="776575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it’s your turn!</a:t>
            </a:r>
            <a:endParaRPr lang="en-US" dirty="0"/>
          </a:p>
        </p:txBody>
      </p:sp>
      <p:sp>
        <p:nvSpPr>
          <p:cNvPr id="3" name="Text Placeholder 2"/>
          <p:cNvSpPr>
            <a:spLocks noGrp="1"/>
          </p:cNvSpPr>
          <p:nvPr>
            <p:ph type="body" idx="1"/>
          </p:nvPr>
        </p:nvSpPr>
        <p:spPr/>
        <p:txBody>
          <a:bodyPr/>
          <a:lstStyle/>
          <a:p>
            <a:r>
              <a:rPr lang="en-US" dirty="0" smtClean="0"/>
              <a:t>Original </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“While the Union Pacific crews were making a mile a day out on the Nebraska prairie in the fall of 1866, Central Pacific laborers were chipping away at the solid rock walls of the Sierra Nevada. As far as the Big Four were concerned, losing ground to the Union Pacific meant losing money.” </a:t>
            </a:r>
            <a:endParaRPr lang="en-US" dirty="0"/>
          </a:p>
        </p:txBody>
      </p:sp>
      <p:sp>
        <p:nvSpPr>
          <p:cNvPr id="5" name="Text Placeholder 4"/>
          <p:cNvSpPr>
            <a:spLocks noGrp="1"/>
          </p:cNvSpPr>
          <p:nvPr>
            <p:ph type="body" sz="quarter" idx="3"/>
          </p:nvPr>
        </p:nvSpPr>
        <p:spPr>
          <a:xfrm>
            <a:off x="5180076" y="3489553"/>
            <a:ext cx="6248400" cy="535418"/>
          </a:xfrm>
        </p:spPr>
        <p:txBody>
          <a:bodyPr/>
          <a:lstStyle/>
          <a:p>
            <a:r>
              <a:rPr lang="en-US" dirty="0" smtClean="0"/>
              <a:t>Remember the steps</a:t>
            </a:r>
            <a:endParaRPr lang="en-US" dirty="0"/>
          </a:p>
        </p:txBody>
      </p:sp>
      <p:sp>
        <p:nvSpPr>
          <p:cNvPr id="6" name="Content Placeholder 5"/>
          <p:cNvSpPr>
            <a:spLocks noGrp="1"/>
          </p:cNvSpPr>
          <p:nvPr>
            <p:ph sz="quarter" idx="4"/>
          </p:nvPr>
        </p:nvSpPr>
        <p:spPr>
          <a:xfrm>
            <a:off x="5181600" y="4024971"/>
            <a:ext cx="6245352" cy="2400109"/>
          </a:xfrm>
        </p:spPr>
        <p:txBody>
          <a:bodyPr>
            <a:normAutofit fontScale="77500" lnSpcReduction="20000"/>
          </a:bodyPr>
          <a:lstStyle/>
          <a:p>
            <a:pPr marL="457200" indent="-457200">
              <a:buFont typeface="+mj-lt"/>
              <a:buAutoNum type="arabicPeriod"/>
            </a:pPr>
            <a:r>
              <a:rPr lang="en-US" dirty="0"/>
              <a:t>Read the passage thoroughly</a:t>
            </a:r>
          </a:p>
          <a:p>
            <a:pPr marL="457200" indent="-457200">
              <a:buFont typeface="+mj-lt"/>
              <a:buAutoNum type="arabicPeriod"/>
            </a:pPr>
            <a:r>
              <a:rPr lang="en-US" dirty="0"/>
              <a:t>Read the passage again</a:t>
            </a:r>
          </a:p>
          <a:p>
            <a:pPr marL="0" lvl="1" indent="0">
              <a:buNone/>
            </a:pPr>
            <a:r>
              <a:rPr lang="en-US" dirty="0"/>
              <a:t>	a. Keep rereading the passage until you understand its full meaning </a:t>
            </a:r>
          </a:p>
          <a:p>
            <a:pPr marL="457200" indent="-457200">
              <a:buFont typeface="+mj-lt"/>
              <a:buAutoNum type="arabicPeriod"/>
            </a:pPr>
            <a:r>
              <a:rPr lang="en-US" dirty="0"/>
              <a:t>Identify the key points of the passage</a:t>
            </a:r>
          </a:p>
          <a:p>
            <a:pPr marL="457200" indent="-457200">
              <a:buFont typeface="+mj-lt"/>
              <a:buAutoNum type="arabicPeriod"/>
            </a:pPr>
            <a:r>
              <a:rPr lang="en-US" dirty="0"/>
              <a:t>Set the passage aside</a:t>
            </a:r>
          </a:p>
          <a:p>
            <a:pPr marL="457200" indent="-457200">
              <a:buFont typeface="+mj-lt"/>
              <a:buAutoNum type="arabicPeriod"/>
            </a:pPr>
            <a:r>
              <a:rPr lang="en-US" dirty="0"/>
              <a:t> In your own words, restate the meaning of the passage</a:t>
            </a:r>
          </a:p>
          <a:p>
            <a:pPr marL="457200" indent="-457200">
              <a:buFont typeface="+mj-lt"/>
              <a:buAutoNum type="arabicPeriod"/>
            </a:pPr>
            <a:r>
              <a:rPr lang="en-US" dirty="0"/>
              <a:t>Look at the original passage and compare</a:t>
            </a:r>
          </a:p>
          <a:p>
            <a:endParaRPr lang="en-US" dirty="0"/>
          </a:p>
        </p:txBody>
      </p:sp>
      <p:pic>
        <p:nvPicPr>
          <p:cNvPr id="7" name="Picture 6"/>
          <p:cNvPicPr>
            <a:picLocks noChangeAspect="1"/>
          </p:cNvPicPr>
          <p:nvPr/>
        </p:nvPicPr>
        <p:blipFill>
          <a:blip r:embed="rId2"/>
          <a:stretch>
            <a:fillRect/>
          </a:stretch>
        </p:blipFill>
        <p:spPr>
          <a:xfrm>
            <a:off x="353294" y="2326856"/>
            <a:ext cx="4597326" cy="3233758"/>
          </a:xfrm>
          <a:prstGeom prst="rect">
            <a:avLst/>
          </a:prstGeom>
        </p:spPr>
      </p:pic>
    </p:spTree>
    <p:extLst>
      <p:ext uri="{BB962C8B-B14F-4D97-AF65-F5344CB8AC3E}">
        <p14:creationId xmlns:p14="http://schemas.microsoft.com/office/powerpoint/2010/main" val="397651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things rolling…</a:t>
            </a:r>
            <a:endParaRPr lang="en-US" dirty="0"/>
          </a:p>
        </p:txBody>
      </p:sp>
      <p:sp>
        <p:nvSpPr>
          <p:cNvPr id="3" name="Text Placeholder 2"/>
          <p:cNvSpPr>
            <a:spLocks noGrp="1"/>
          </p:cNvSpPr>
          <p:nvPr>
            <p:ph type="body" idx="1"/>
          </p:nvPr>
        </p:nvSpPr>
        <p:spPr/>
        <p:txBody>
          <a:bodyPr/>
          <a:lstStyle/>
          <a:p>
            <a:r>
              <a:rPr lang="en-US" dirty="0" smtClean="0"/>
              <a:t>Question I</a:t>
            </a:r>
            <a:endParaRPr lang="en-US" dirty="0"/>
          </a:p>
        </p:txBody>
      </p:sp>
      <p:sp>
        <p:nvSpPr>
          <p:cNvPr id="4" name="Content Placeholder 3"/>
          <p:cNvSpPr>
            <a:spLocks noGrp="1"/>
          </p:cNvSpPr>
          <p:nvPr>
            <p:ph sz="half" idx="2"/>
          </p:nvPr>
        </p:nvSpPr>
        <p:spPr/>
        <p:txBody>
          <a:bodyPr/>
          <a:lstStyle/>
          <a:p>
            <a:r>
              <a:rPr lang="en-US" dirty="0" smtClean="0"/>
              <a:t>What did you do after school yesterday?</a:t>
            </a:r>
            <a:endParaRPr lang="en-US" dirty="0"/>
          </a:p>
        </p:txBody>
      </p:sp>
      <p:sp>
        <p:nvSpPr>
          <p:cNvPr id="5" name="Text Placeholder 4"/>
          <p:cNvSpPr>
            <a:spLocks noGrp="1"/>
          </p:cNvSpPr>
          <p:nvPr>
            <p:ph type="body" sz="quarter" idx="3"/>
          </p:nvPr>
        </p:nvSpPr>
        <p:spPr/>
        <p:txBody>
          <a:bodyPr/>
          <a:lstStyle/>
          <a:p>
            <a:r>
              <a:rPr lang="en-US" dirty="0" smtClean="0"/>
              <a:t>Question II</a:t>
            </a:r>
            <a:endParaRPr lang="en-US" dirty="0"/>
          </a:p>
        </p:txBody>
      </p:sp>
      <p:sp>
        <p:nvSpPr>
          <p:cNvPr id="6" name="Content Placeholder 5"/>
          <p:cNvSpPr>
            <a:spLocks noGrp="1"/>
          </p:cNvSpPr>
          <p:nvPr>
            <p:ph sz="quarter" idx="4"/>
          </p:nvPr>
        </p:nvSpPr>
        <p:spPr/>
        <p:txBody>
          <a:bodyPr/>
          <a:lstStyle/>
          <a:p>
            <a:r>
              <a:rPr lang="en-US" dirty="0" smtClean="0"/>
              <a:t>Where would you like to go on vacation, and why?</a:t>
            </a:r>
            <a:endParaRPr lang="en-US" dirty="0"/>
          </a:p>
        </p:txBody>
      </p:sp>
    </p:spTree>
    <p:extLst>
      <p:ext uri="{BB962C8B-B14F-4D97-AF65-F5344CB8AC3E}">
        <p14:creationId xmlns:p14="http://schemas.microsoft.com/office/powerpoint/2010/main" val="3501930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3033" y="559678"/>
            <a:ext cx="4432873" cy="4952492"/>
          </a:xfrm>
        </p:spPr>
        <p:txBody>
          <a:bodyPr>
            <a:normAutofit/>
          </a:bodyPr>
          <a:lstStyle/>
          <a:p>
            <a:r>
              <a:rPr lang="en-US" sz="4400" dirty="0" smtClean="0"/>
              <a:t>Paraphrasing… what is it?</a:t>
            </a:r>
            <a:endParaRPr lang="en-US" sz="4400" dirty="0"/>
          </a:p>
        </p:txBody>
      </p:sp>
      <p:sp>
        <p:nvSpPr>
          <p:cNvPr id="6" name="Content Placeholder 5"/>
          <p:cNvSpPr>
            <a:spLocks noGrp="1"/>
          </p:cNvSpPr>
          <p:nvPr>
            <p:ph idx="1"/>
          </p:nvPr>
        </p:nvSpPr>
        <p:spPr/>
        <p:txBody>
          <a:bodyPr/>
          <a:lstStyle/>
          <a:p>
            <a:r>
              <a:rPr lang="en-US" dirty="0" smtClean="0"/>
              <a:t>Paraphrasing is putting an author’s words into your own words</a:t>
            </a:r>
          </a:p>
          <a:p>
            <a:endParaRPr lang="en-US" dirty="0" smtClean="0"/>
          </a:p>
          <a:p>
            <a:endParaRPr lang="en-US" dirty="0"/>
          </a:p>
          <a:p>
            <a:r>
              <a:rPr lang="en-US" dirty="0" smtClean="0"/>
              <a:t>The meaning of the passage CANNOT change, if so, you are NOT paraphrasing</a:t>
            </a:r>
          </a:p>
          <a:p>
            <a:endParaRPr lang="en-US" dirty="0" smtClean="0"/>
          </a:p>
          <a:p>
            <a:endParaRPr lang="en-US" dirty="0"/>
          </a:p>
          <a:p>
            <a:r>
              <a:rPr lang="en-US" dirty="0" smtClean="0"/>
              <a:t>Paraphrasing isn’t a summary, because it usually focuses on a single main idea</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180" y="2082359"/>
            <a:ext cx="4573081" cy="3429811"/>
          </a:xfrm>
          <a:prstGeom prst="rect">
            <a:avLst/>
          </a:prstGeom>
        </p:spPr>
      </p:pic>
    </p:spTree>
    <p:extLst>
      <p:ext uri="{BB962C8B-B14F-4D97-AF65-F5344CB8AC3E}">
        <p14:creationId xmlns:p14="http://schemas.microsoft.com/office/powerpoint/2010/main" val="228190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74" y="559678"/>
            <a:ext cx="4397432" cy="4952492"/>
          </a:xfrm>
        </p:spPr>
        <p:txBody>
          <a:bodyPr/>
          <a:lstStyle/>
          <a:p>
            <a:r>
              <a:rPr lang="en-US" dirty="0" smtClean="0"/>
              <a:t>Tricks to paraphrasing:</a:t>
            </a:r>
            <a:br>
              <a:rPr lang="en-US" dirty="0" smtClean="0"/>
            </a:br>
            <a:r>
              <a:rPr lang="en-US" dirty="0" smtClean="0"/>
              <a:t>the four R’s</a:t>
            </a:r>
            <a:endParaRPr lang="en-US" dirty="0"/>
          </a:p>
        </p:txBody>
      </p:sp>
      <p:sp>
        <p:nvSpPr>
          <p:cNvPr id="3" name="Content Placeholder 2"/>
          <p:cNvSpPr>
            <a:spLocks noGrp="1"/>
          </p:cNvSpPr>
          <p:nvPr>
            <p:ph idx="1"/>
          </p:nvPr>
        </p:nvSpPr>
        <p:spPr/>
        <p:txBody>
          <a:bodyPr/>
          <a:lstStyle/>
          <a:p>
            <a:r>
              <a:rPr lang="en-US" b="1" dirty="0"/>
              <a:t>Reword</a:t>
            </a:r>
            <a:r>
              <a:rPr lang="en-US" dirty="0"/>
              <a:t> – replace words and phrases with synonyms whenever you can.</a:t>
            </a:r>
          </a:p>
          <a:p>
            <a:r>
              <a:rPr lang="en-US" b="1" dirty="0"/>
              <a:t>Rearrange</a:t>
            </a:r>
            <a:r>
              <a:rPr lang="en-US" dirty="0"/>
              <a:t> – rearrange words within sentences to make new sentences. You can even rearrange the ideas presented within the paragraph.</a:t>
            </a:r>
          </a:p>
          <a:p>
            <a:r>
              <a:rPr lang="en-US" b="1" dirty="0"/>
              <a:t>Realize</a:t>
            </a:r>
            <a:r>
              <a:rPr lang="en-US" dirty="0"/>
              <a:t> that some words and phrases cannot be changed – names, dates, titles etc. cannot be replaced, but you can present them differently in your paraphrase.</a:t>
            </a:r>
          </a:p>
          <a:p>
            <a:r>
              <a:rPr lang="en-US" b="1" dirty="0"/>
              <a:t>Recheck</a:t>
            </a:r>
            <a:r>
              <a:rPr lang="en-US" dirty="0"/>
              <a:t> – make sure that your paraphrase conveys the same meaning as the original text.</a:t>
            </a:r>
          </a:p>
          <a:p>
            <a:endParaRPr lang="en-US" dirty="0"/>
          </a:p>
        </p:txBody>
      </p:sp>
      <p:pic>
        <p:nvPicPr>
          <p:cNvPr id="4" name="Picture 3"/>
          <p:cNvPicPr>
            <a:picLocks noChangeAspect="1"/>
          </p:cNvPicPr>
          <p:nvPr/>
        </p:nvPicPr>
        <p:blipFill>
          <a:blip r:embed="rId2"/>
          <a:stretch>
            <a:fillRect/>
          </a:stretch>
        </p:blipFill>
        <p:spPr>
          <a:xfrm>
            <a:off x="485774" y="2840830"/>
            <a:ext cx="4421982" cy="2936196"/>
          </a:xfrm>
          <a:prstGeom prst="rect">
            <a:avLst/>
          </a:prstGeom>
        </p:spPr>
      </p:pic>
    </p:spTree>
    <p:extLst>
      <p:ext uri="{BB962C8B-B14F-4D97-AF65-F5344CB8AC3E}">
        <p14:creationId xmlns:p14="http://schemas.microsoft.com/office/powerpoint/2010/main" val="984507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14" y="559678"/>
            <a:ext cx="4482492" cy="4952492"/>
          </a:xfrm>
        </p:spPr>
        <p:txBody>
          <a:bodyPr/>
          <a:lstStyle/>
          <a:p>
            <a:r>
              <a:rPr lang="en-US" dirty="0" smtClean="0"/>
              <a:t>A step by step guide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Read the passage thoroughly</a:t>
            </a:r>
          </a:p>
          <a:p>
            <a:pPr marL="457200" indent="-457200">
              <a:buFont typeface="+mj-lt"/>
              <a:buAutoNum type="arabicPeriod"/>
            </a:pPr>
            <a:r>
              <a:rPr lang="en-US" dirty="0" smtClean="0"/>
              <a:t>Read the passage again</a:t>
            </a:r>
          </a:p>
          <a:p>
            <a:pPr marL="0" lvl="1" indent="0">
              <a:buNone/>
            </a:pPr>
            <a:r>
              <a:rPr lang="en-US" dirty="0" smtClean="0"/>
              <a:t>	a. Keep rereading the passage until you understand its 	full meaning </a:t>
            </a:r>
          </a:p>
          <a:p>
            <a:pPr marL="457200" indent="-457200">
              <a:buFont typeface="+mj-lt"/>
              <a:buAutoNum type="arabicPeriod"/>
            </a:pPr>
            <a:r>
              <a:rPr lang="en-US" dirty="0" smtClean="0"/>
              <a:t>Identify the key points of the passage</a:t>
            </a:r>
          </a:p>
          <a:p>
            <a:pPr marL="457200" indent="-457200">
              <a:buFont typeface="+mj-lt"/>
              <a:buAutoNum type="arabicPeriod"/>
            </a:pPr>
            <a:r>
              <a:rPr lang="en-US" dirty="0" smtClean="0"/>
              <a:t>Set the passage aside</a:t>
            </a:r>
          </a:p>
          <a:p>
            <a:pPr marL="457200" indent="-457200">
              <a:buFont typeface="+mj-lt"/>
              <a:buAutoNum type="arabicPeriod"/>
            </a:pPr>
            <a:r>
              <a:rPr lang="en-US" dirty="0" smtClean="0"/>
              <a:t> In your own words, restate the meaning of the passage</a:t>
            </a:r>
          </a:p>
          <a:p>
            <a:pPr marL="457200" indent="-457200">
              <a:buFont typeface="+mj-lt"/>
              <a:buAutoNum type="arabicPeriod"/>
            </a:pPr>
            <a:r>
              <a:rPr lang="en-US" dirty="0" smtClean="0"/>
              <a:t>Look at the original passage and compare</a:t>
            </a:r>
          </a:p>
          <a:p>
            <a:pPr marL="0" lvl="1" indent="0">
              <a:buNone/>
            </a:pPr>
            <a:endParaRPr lang="en-US" dirty="0"/>
          </a:p>
        </p:txBody>
      </p:sp>
    </p:spTree>
    <p:extLst>
      <p:ext uri="{BB962C8B-B14F-4D97-AF65-F5344CB8AC3E}">
        <p14:creationId xmlns:p14="http://schemas.microsoft.com/office/powerpoint/2010/main" val="138935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Text Placeholder 3"/>
          <p:cNvSpPr>
            <a:spLocks noGrp="1"/>
          </p:cNvSpPr>
          <p:nvPr>
            <p:ph type="body" idx="1"/>
          </p:nvPr>
        </p:nvSpPr>
        <p:spPr/>
        <p:txBody>
          <a:bodyPr/>
          <a:lstStyle/>
          <a:p>
            <a:r>
              <a:rPr lang="en-US" dirty="0" smtClean="0"/>
              <a:t>Original</a:t>
            </a:r>
            <a:endParaRPr lang="en-US" dirty="0"/>
          </a:p>
        </p:txBody>
      </p:sp>
      <p:sp>
        <p:nvSpPr>
          <p:cNvPr id="5" name="Content Placeholder 4"/>
          <p:cNvSpPr>
            <a:spLocks noGrp="1"/>
          </p:cNvSpPr>
          <p:nvPr>
            <p:ph sz="half" idx="2"/>
          </p:nvPr>
        </p:nvSpPr>
        <p:spPr/>
        <p:txBody>
          <a:bodyPr>
            <a:normAutofit fontScale="92500"/>
          </a:bodyPr>
          <a:lstStyle/>
          <a:p>
            <a:pPr marL="0" indent="0">
              <a:buNone/>
            </a:pPr>
            <a:r>
              <a:rPr lang="en-US" dirty="0" smtClean="0"/>
              <a:t>“At </a:t>
            </a:r>
            <a:r>
              <a:rPr lang="en-US" dirty="0"/>
              <a:t>just 8.5 square miles, </a:t>
            </a:r>
            <a:r>
              <a:rPr lang="en-US" dirty="0" smtClean="0"/>
              <a:t>the Pacific island country of Nauru is one of the  smallest countries in the world. The island was once rich in phosphate, but most of the resource has been mined leaving damage to the environment behind. Nauru has a population of about 10,000 people.”  </a:t>
            </a:r>
            <a:endParaRPr lang="en-US" dirty="0"/>
          </a:p>
        </p:txBody>
      </p:sp>
      <p:sp>
        <p:nvSpPr>
          <p:cNvPr id="6" name="Text Placeholder 5"/>
          <p:cNvSpPr>
            <a:spLocks noGrp="1"/>
          </p:cNvSpPr>
          <p:nvPr>
            <p:ph type="body" sz="quarter" idx="3"/>
          </p:nvPr>
        </p:nvSpPr>
        <p:spPr>
          <a:xfrm>
            <a:off x="5181600" y="3490463"/>
            <a:ext cx="6248400" cy="485412"/>
          </a:xfrm>
        </p:spPr>
        <p:txBody>
          <a:bodyPr>
            <a:normAutofit lnSpcReduction="10000"/>
          </a:bodyPr>
          <a:lstStyle/>
          <a:p>
            <a:r>
              <a:rPr lang="en-US" dirty="0" smtClean="0"/>
              <a:t>Paraphrase</a:t>
            </a:r>
            <a:endParaRPr lang="en-US" dirty="0"/>
          </a:p>
        </p:txBody>
      </p:sp>
      <p:sp>
        <p:nvSpPr>
          <p:cNvPr id="7" name="Content Placeholder 6"/>
          <p:cNvSpPr>
            <a:spLocks noGrp="1"/>
          </p:cNvSpPr>
          <p:nvPr>
            <p:ph sz="quarter" idx="4"/>
          </p:nvPr>
        </p:nvSpPr>
        <p:spPr>
          <a:xfrm>
            <a:off x="5181600" y="4047926"/>
            <a:ext cx="6245352" cy="1755648"/>
          </a:xfrm>
        </p:spPr>
        <p:txBody>
          <a:bodyPr>
            <a:normAutofit lnSpcReduction="10000"/>
          </a:bodyPr>
          <a:lstStyle/>
          <a:p>
            <a:pPr marL="0" indent="0">
              <a:buNone/>
            </a:pPr>
            <a:r>
              <a:rPr lang="en-US" dirty="0"/>
              <a:t>Nauru is a Pacific island country that is only </a:t>
            </a:r>
            <a:r>
              <a:rPr lang="en-US" dirty="0" smtClean="0"/>
              <a:t>8.5 square miles in area. It is one of the smallest countries on the planet and only about 10,000 people live there. Nauru has mined its once plentiful supplies of phosphate. This has damaged the environment on the island. </a:t>
            </a:r>
            <a:endParaRPr lang="en-US" dirty="0"/>
          </a:p>
        </p:txBody>
      </p:sp>
      <p:pic>
        <p:nvPicPr>
          <p:cNvPr id="17" name="Picture 16"/>
          <p:cNvPicPr>
            <a:picLocks noChangeAspect="1"/>
          </p:cNvPicPr>
          <p:nvPr/>
        </p:nvPicPr>
        <p:blipFill>
          <a:blip r:embed="rId2"/>
          <a:stretch>
            <a:fillRect/>
          </a:stretch>
        </p:blipFill>
        <p:spPr>
          <a:xfrm>
            <a:off x="392906" y="2059106"/>
            <a:ext cx="4350544" cy="2610326"/>
          </a:xfrm>
          <a:prstGeom prst="rect">
            <a:avLst/>
          </a:prstGeom>
        </p:spPr>
      </p:pic>
    </p:spTree>
    <p:extLst>
      <p:ext uri="{BB962C8B-B14F-4D97-AF65-F5344CB8AC3E}">
        <p14:creationId xmlns:p14="http://schemas.microsoft.com/office/powerpoint/2010/main" val="263273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Text Placeholder 2"/>
          <p:cNvSpPr>
            <a:spLocks noGrp="1"/>
          </p:cNvSpPr>
          <p:nvPr>
            <p:ph type="body" idx="1"/>
          </p:nvPr>
        </p:nvSpPr>
        <p:spPr/>
        <p:txBody>
          <a:bodyPr/>
          <a:lstStyle/>
          <a:p>
            <a:r>
              <a:rPr lang="en-US" dirty="0" smtClean="0"/>
              <a:t>Original </a:t>
            </a:r>
            <a:endParaRPr lang="en-US" dirty="0"/>
          </a:p>
        </p:txBody>
      </p:sp>
      <p:sp>
        <p:nvSpPr>
          <p:cNvPr id="4" name="Content Placeholder 3"/>
          <p:cNvSpPr>
            <a:spLocks noGrp="1"/>
          </p:cNvSpPr>
          <p:nvPr>
            <p:ph sz="half" idx="2"/>
          </p:nvPr>
        </p:nvSpPr>
        <p:spPr/>
        <p:txBody>
          <a:bodyPr>
            <a:noAutofit/>
          </a:bodyPr>
          <a:lstStyle/>
          <a:p>
            <a:r>
              <a:rPr lang="en-US" sz="1700" dirty="0" smtClean="0"/>
              <a:t>“Although he was born in a poor family, Benjamin Franklin made a fortune as a printer in Philadelphia. By the age of 42, Franklin was one of the richest men in the colonies. He chose to retire from active business and become a “gentleman.” He began to pursue “philosophical studies and amusements.” He was especially curious about electricity, and his experiments made him famous.”</a:t>
            </a:r>
            <a:endParaRPr lang="en-US" sz="1700" dirty="0"/>
          </a:p>
        </p:txBody>
      </p:sp>
      <p:sp>
        <p:nvSpPr>
          <p:cNvPr id="5" name="Text Placeholder 4"/>
          <p:cNvSpPr>
            <a:spLocks noGrp="1"/>
          </p:cNvSpPr>
          <p:nvPr>
            <p:ph type="body" sz="quarter" idx="3"/>
          </p:nvPr>
        </p:nvSpPr>
        <p:spPr>
          <a:xfrm>
            <a:off x="5198269" y="3333734"/>
            <a:ext cx="6248400" cy="914400"/>
          </a:xfrm>
        </p:spPr>
        <p:txBody>
          <a:bodyPr/>
          <a:lstStyle/>
          <a:p>
            <a:r>
              <a:rPr lang="en-US" dirty="0" smtClean="0"/>
              <a:t>Paraphrase</a:t>
            </a:r>
            <a:endParaRPr lang="en-US" dirty="0"/>
          </a:p>
        </p:txBody>
      </p:sp>
      <p:sp>
        <p:nvSpPr>
          <p:cNvPr id="6" name="Content Placeholder 5"/>
          <p:cNvSpPr>
            <a:spLocks noGrp="1"/>
          </p:cNvSpPr>
          <p:nvPr>
            <p:ph sz="quarter" idx="4"/>
          </p:nvPr>
        </p:nvSpPr>
        <p:spPr>
          <a:xfrm>
            <a:off x="5181600" y="4299549"/>
            <a:ext cx="6245352" cy="1755648"/>
          </a:xfrm>
        </p:spPr>
        <p:txBody>
          <a:bodyPr>
            <a:normAutofit fontScale="85000" lnSpcReduction="10000"/>
          </a:bodyPr>
          <a:lstStyle/>
          <a:p>
            <a:r>
              <a:rPr lang="en-US" dirty="0" smtClean="0"/>
              <a:t>Benjamin Franklin is well-known as both a businessman and a scientist. Franklin’s successful printing business in Philadelphia led him to become one of the most wealthy men in the area. When he was only 42, he decided to retire from business and spend more time doing things he loved, such as electrical experiments and philosophical studies. </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09" y="2193131"/>
            <a:ext cx="3693318" cy="3693318"/>
          </a:xfrm>
          <a:prstGeom prst="rect">
            <a:avLst/>
          </a:prstGeom>
        </p:spPr>
      </p:pic>
    </p:spTree>
    <p:extLst>
      <p:ext uri="{BB962C8B-B14F-4D97-AF65-F5344CB8AC3E}">
        <p14:creationId xmlns:p14="http://schemas.microsoft.com/office/powerpoint/2010/main" val="3843040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74" y="557784"/>
            <a:ext cx="4394862" cy="2235035"/>
          </a:xfrm>
        </p:spPr>
        <p:txBody>
          <a:bodyPr/>
          <a:lstStyle/>
          <a:p>
            <a:r>
              <a:rPr lang="en-US" dirty="0" smtClean="0"/>
              <a:t>Let’s do it!</a:t>
            </a:r>
            <a:br>
              <a:rPr lang="en-US" dirty="0" smtClean="0"/>
            </a:br>
            <a:r>
              <a:rPr lang="en-US" dirty="0" smtClean="0"/>
              <a:t>Paraphrasing as a class</a:t>
            </a:r>
            <a:endParaRPr lang="en-US" dirty="0"/>
          </a:p>
        </p:txBody>
      </p:sp>
      <p:sp>
        <p:nvSpPr>
          <p:cNvPr id="3" name="Text Placeholder 2"/>
          <p:cNvSpPr>
            <a:spLocks noGrp="1"/>
          </p:cNvSpPr>
          <p:nvPr>
            <p:ph type="body" idx="1"/>
          </p:nvPr>
        </p:nvSpPr>
        <p:spPr/>
        <p:txBody>
          <a:bodyPr/>
          <a:lstStyle/>
          <a:p>
            <a:r>
              <a:rPr lang="en-US" dirty="0" smtClean="0"/>
              <a:t>Original</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“President Jefferson believed that the future of America lay in the West. Now that so much new land belonged to the United States, he wanted to have it explored. He hoped to find a waterway across North America to the Pacific Ocean.” </a:t>
            </a:r>
            <a:endParaRPr lang="en-US" dirty="0"/>
          </a:p>
        </p:txBody>
      </p:sp>
      <p:sp>
        <p:nvSpPr>
          <p:cNvPr id="5" name="Text Placeholder 4"/>
          <p:cNvSpPr>
            <a:spLocks noGrp="1"/>
          </p:cNvSpPr>
          <p:nvPr>
            <p:ph type="body" sz="quarter" idx="3"/>
          </p:nvPr>
        </p:nvSpPr>
        <p:spPr>
          <a:xfrm>
            <a:off x="5181600" y="3336526"/>
            <a:ext cx="6248400" cy="604610"/>
          </a:xfrm>
        </p:spPr>
        <p:txBody>
          <a:bodyPr/>
          <a:lstStyle/>
          <a:p>
            <a:r>
              <a:rPr lang="en-US" dirty="0" smtClean="0"/>
              <a:t>Remember the steps…</a:t>
            </a:r>
            <a:endParaRPr lang="en-US" dirty="0"/>
          </a:p>
        </p:txBody>
      </p:sp>
      <p:sp>
        <p:nvSpPr>
          <p:cNvPr id="6" name="Content Placeholder 5"/>
          <p:cNvSpPr>
            <a:spLocks noGrp="1"/>
          </p:cNvSpPr>
          <p:nvPr>
            <p:ph sz="quarter" idx="4"/>
          </p:nvPr>
        </p:nvSpPr>
        <p:spPr>
          <a:xfrm>
            <a:off x="5181600" y="3941136"/>
            <a:ext cx="6245352" cy="2483944"/>
          </a:xfrm>
        </p:spPr>
        <p:txBody>
          <a:bodyPr>
            <a:normAutofit fontScale="77500" lnSpcReduction="20000"/>
          </a:bodyPr>
          <a:lstStyle/>
          <a:p>
            <a:pPr marL="457200" indent="-457200">
              <a:buFont typeface="+mj-lt"/>
              <a:buAutoNum type="arabicPeriod"/>
            </a:pPr>
            <a:r>
              <a:rPr lang="en-US" dirty="0"/>
              <a:t>Read the passage thoroughly</a:t>
            </a:r>
          </a:p>
          <a:p>
            <a:pPr marL="457200" indent="-457200">
              <a:buFont typeface="+mj-lt"/>
              <a:buAutoNum type="arabicPeriod"/>
            </a:pPr>
            <a:r>
              <a:rPr lang="en-US" dirty="0"/>
              <a:t>Read the passage again</a:t>
            </a:r>
          </a:p>
          <a:p>
            <a:pPr marL="0" lvl="1" indent="0">
              <a:buNone/>
            </a:pPr>
            <a:r>
              <a:rPr lang="en-US" dirty="0"/>
              <a:t>	a. Keep rereading the passage until you understand </a:t>
            </a:r>
            <a:r>
              <a:rPr lang="en-US" dirty="0" smtClean="0"/>
              <a:t>its full </a:t>
            </a:r>
            <a:r>
              <a:rPr lang="en-US" dirty="0"/>
              <a:t>meaning </a:t>
            </a:r>
          </a:p>
          <a:p>
            <a:pPr marL="457200" indent="-457200">
              <a:buFont typeface="+mj-lt"/>
              <a:buAutoNum type="arabicPeriod"/>
            </a:pPr>
            <a:r>
              <a:rPr lang="en-US" dirty="0"/>
              <a:t>Identify the key points of the passage</a:t>
            </a:r>
          </a:p>
          <a:p>
            <a:pPr marL="457200" indent="-457200">
              <a:buFont typeface="+mj-lt"/>
              <a:buAutoNum type="arabicPeriod"/>
            </a:pPr>
            <a:r>
              <a:rPr lang="en-US" dirty="0"/>
              <a:t>Set the passage aside</a:t>
            </a:r>
          </a:p>
          <a:p>
            <a:pPr marL="457200" indent="-457200">
              <a:buFont typeface="+mj-lt"/>
              <a:buAutoNum type="arabicPeriod"/>
            </a:pPr>
            <a:r>
              <a:rPr lang="en-US" dirty="0"/>
              <a:t> In your own words, restate the meaning of the passage</a:t>
            </a:r>
          </a:p>
          <a:p>
            <a:pPr marL="457200" indent="-457200">
              <a:buFont typeface="+mj-lt"/>
              <a:buAutoNum type="arabicPeriod"/>
            </a:pPr>
            <a:r>
              <a:rPr lang="en-US" dirty="0"/>
              <a:t>Look at the original passage and compare</a:t>
            </a:r>
          </a:p>
          <a:p>
            <a:endParaRPr lang="en-US" dirty="0"/>
          </a:p>
        </p:txBody>
      </p:sp>
      <p:sp>
        <p:nvSpPr>
          <p:cNvPr id="7" name="TextBox 6"/>
          <p:cNvSpPr txBox="1"/>
          <p:nvPr/>
        </p:nvSpPr>
        <p:spPr>
          <a:xfrm>
            <a:off x="198474" y="2792819"/>
            <a:ext cx="4678326" cy="3139321"/>
          </a:xfrm>
          <a:prstGeom prst="rect">
            <a:avLst/>
          </a:prstGeom>
          <a:noFill/>
          <a:ln>
            <a:solidFill>
              <a:schemeClr val="tx2"/>
            </a:solidFill>
          </a:ln>
        </p:spPr>
        <p:txBody>
          <a:bodyPr wrap="square" rtlCol="0">
            <a:spAutoFit/>
          </a:bodyPr>
          <a:lstStyle/>
          <a:p>
            <a:r>
              <a:rPr lang="en-US" dirty="0" smtClean="0"/>
              <a:t>Our version: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86280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1512021"/>
          </a:xfrm>
        </p:spPr>
        <p:txBody>
          <a:bodyPr/>
          <a:lstStyle/>
          <a:p>
            <a:r>
              <a:rPr lang="en-US" dirty="0" smtClean="0"/>
              <a:t>One more time…</a:t>
            </a:r>
            <a:endParaRPr lang="en-US" dirty="0"/>
          </a:p>
        </p:txBody>
      </p:sp>
      <p:sp>
        <p:nvSpPr>
          <p:cNvPr id="3" name="Text Placeholder 2"/>
          <p:cNvSpPr>
            <a:spLocks noGrp="1"/>
          </p:cNvSpPr>
          <p:nvPr>
            <p:ph type="body" idx="1"/>
          </p:nvPr>
        </p:nvSpPr>
        <p:spPr/>
        <p:txBody>
          <a:bodyPr/>
          <a:lstStyle/>
          <a:p>
            <a:r>
              <a:rPr lang="en-US" dirty="0" smtClean="0"/>
              <a:t>Original </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“In 1849, the majority of people in the United States lived east of the Mississippi River. The states with the most people were New York, Pennsylvania, Ohio, and Virginia. After gold was discovered, people headed west hoping to get rich. The rumor was that gold was easy to find in California, but it might not last forever.” </a:t>
            </a:r>
            <a:endParaRPr lang="en-US" dirty="0"/>
          </a:p>
        </p:txBody>
      </p:sp>
      <p:sp>
        <p:nvSpPr>
          <p:cNvPr id="5" name="Text Placeholder 4"/>
          <p:cNvSpPr>
            <a:spLocks noGrp="1"/>
          </p:cNvSpPr>
          <p:nvPr>
            <p:ph type="body" sz="quarter" idx="3"/>
          </p:nvPr>
        </p:nvSpPr>
        <p:spPr>
          <a:xfrm>
            <a:off x="5178552" y="3518675"/>
            <a:ext cx="6248400" cy="472078"/>
          </a:xfrm>
        </p:spPr>
        <p:txBody>
          <a:bodyPr>
            <a:normAutofit lnSpcReduction="10000"/>
          </a:bodyPr>
          <a:lstStyle/>
          <a:p>
            <a:r>
              <a:rPr lang="en-US" dirty="0" smtClean="0"/>
              <a:t>Remember the steps…</a:t>
            </a:r>
            <a:endParaRPr lang="en-US" dirty="0"/>
          </a:p>
        </p:txBody>
      </p:sp>
      <p:sp>
        <p:nvSpPr>
          <p:cNvPr id="6" name="Content Placeholder 5"/>
          <p:cNvSpPr>
            <a:spLocks noGrp="1"/>
          </p:cNvSpPr>
          <p:nvPr>
            <p:ph sz="quarter" idx="4"/>
          </p:nvPr>
        </p:nvSpPr>
        <p:spPr>
          <a:xfrm>
            <a:off x="5181600" y="3990753"/>
            <a:ext cx="6245352" cy="2434327"/>
          </a:xfrm>
        </p:spPr>
        <p:txBody>
          <a:bodyPr>
            <a:normAutofit fontScale="77500" lnSpcReduction="20000"/>
          </a:bodyPr>
          <a:lstStyle/>
          <a:p>
            <a:pPr marL="457200" indent="-457200">
              <a:buFont typeface="+mj-lt"/>
              <a:buAutoNum type="arabicPeriod"/>
            </a:pPr>
            <a:r>
              <a:rPr lang="en-US" dirty="0"/>
              <a:t>Read the passage thoroughly</a:t>
            </a:r>
          </a:p>
          <a:p>
            <a:pPr marL="457200" indent="-457200">
              <a:buFont typeface="+mj-lt"/>
              <a:buAutoNum type="arabicPeriod"/>
            </a:pPr>
            <a:r>
              <a:rPr lang="en-US" dirty="0"/>
              <a:t>Read the passage again</a:t>
            </a:r>
          </a:p>
          <a:p>
            <a:pPr marL="0" lvl="1" indent="0">
              <a:buNone/>
            </a:pPr>
            <a:r>
              <a:rPr lang="en-US" dirty="0"/>
              <a:t>	a. Keep rereading the passage until you understand its full meaning </a:t>
            </a:r>
          </a:p>
          <a:p>
            <a:pPr marL="457200" indent="-457200">
              <a:buFont typeface="+mj-lt"/>
              <a:buAutoNum type="arabicPeriod"/>
            </a:pPr>
            <a:r>
              <a:rPr lang="en-US" dirty="0"/>
              <a:t>Identify the key points of the passage</a:t>
            </a:r>
          </a:p>
          <a:p>
            <a:pPr marL="457200" indent="-457200">
              <a:buFont typeface="+mj-lt"/>
              <a:buAutoNum type="arabicPeriod"/>
            </a:pPr>
            <a:r>
              <a:rPr lang="en-US" dirty="0"/>
              <a:t>Set the passage aside</a:t>
            </a:r>
          </a:p>
          <a:p>
            <a:pPr marL="457200" indent="-457200">
              <a:buFont typeface="+mj-lt"/>
              <a:buAutoNum type="arabicPeriod"/>
            </a:pPr>
            <a:r>
              <a:rPr lang="en-US" dirty="0"/>
              <a:t> In your own words, restate the meaning of the passage</a:t>
            </a:r>
          </a:p>
          <a:p>
            <a:pPr marL="457200" indent="-457200">
              <a:buFont typeface="+mj-lt"/>
              <a:buAutoNum type="arabicPeriod"/>
            </a:pPr>
            <a:r>
              <a:rPr lang="en-US" dirty="0"/>
              <a:t>Look at the original passage and compare</a:t>
            </a:r>
          </a:p>
          <a:p>
            <a:endParaRPr lang="en-US" dirty="0"/>
          </a:p>
        </p:txBody>
      </p:sp>
      <p:sp>
        <p:nvSpPr>
          <p:cNvPr id="7" name="TextBox 6"/>
          <p:cNvSpPr txBox="1"/>
          <p:nvPr/>
        </p:nvSpPr>
        <p:spPr>
          <a:xfrm>
            <a:off x="206094" y="2421092"/>
            <a:ext cx="4678326" cy="3139321"/>
          </a:xfrm>
          <a:prstGeom prst="rect">
            <a:avLst/>
          </a:prstGeom>
          <a:noFill/>
          <a:ln>
            <a:solidFill>
              <a:schemeClr val="tx2"/>
            </a:solidFill>
          </a:ln>
        </p:spPr>
        <p:txBody>
          <a:bodyPr wrap="square" rtlCol="0">
            <a:spAutoFit/>
          </a:bodyPr>
          <a:lstStyle/>
          <a:p>
            <a:r>
              <a:rPr lang="en-US" dirty="0" smtClean="0"/>
              <a:t>Our version: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742844182"/>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emplate>TM10001103[[fn=Headlines]]</Template>
  <TotalTime>226</TotalTime>
  <Words>579</Words>
  <Application>Microsoft Office PowerPoint</Application>
  <PresentationFormat>Widescreen</PresentationFormat>
  <Paragraphs>89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Schoolbook</vt:lpstr>
      <vt:lpstr>Corbel</vt:lpstr>
      <vt:lpstr>Headlines</vt:lpstr>
      <vt:lpstr>Paraphrasing &amp; PRINT SOURCES</vt:lpstr>
      <vt:lpstr>Getting things rolling…</vt:lpstr>
      <vt:lpstr>Paraphrasing… what is it?</vt:lpstr>
      <vt:lpstr>Tricks to paraphrasing: the four R’s</vt:lpstr>
      <vt:lpstr>A step by step guide</vt:lpstr>
      <vt:lpstr>Example</vt:lpstr>
      <vt:lpstr>Another Example</vt:lpstr>
      <vt:lpstr>Let’s do it! Paraphrasing as a class</vt:lpstr>
      <vt:lpstr>One more time…</vt:lpstr>
      <vt:lpstr>Now it’s your turn!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Reuter</dc:creator>
  <cp:lastModifiedBy>Melissa Bockenstedt</cp:lastModifiedBy>
  <cp:revision>42</cp:revision>
  <dcterms:created xsi:type="dcterms:W3CDTF">2016-11-10T14:33:34Z</dcterms:created>
  <dcterms:modified xsi:type="dcterms:W3CDTF">2016-11-11T02:10:31Z</dcterms:modified>
</cp:coreProperties>
</file>